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3" r:id="rId4"/>
  </p:sldMasterIdLst>
  <p:notesMasterIdLst>
    <p:notesMasterId r:id="rId6"/>
  </p:notesMasterIdLst>
  <p:sldIdLst>
    <p:sldId id="259" r:id="rId5"/>
  </p:sldIdLst>
  <p:sldSz cx="9144000" cy="6858000" type="screen4x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lthamForest" initials="W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C49460-43B6-DD2D-CBBC-A7DBB0F48788}" v="43" dt="2020-09-24T10:23:21.255"/>
    <p1510:client id="{46963511-A25E-441D-81C8-BE67FF002259}" v="71" dt="2020-09-24T13:49:20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712" autoAdjust="0"/>
  </p:normalViewPr>
  <p:slideViewPr>
    <p:cSldViewPr snapToGrid="0">
      <p:cViewPr>
        <p:scale>
          <a:sx n="118" d="100"/>
          <a:sy n="118" d="100"/>
        </p:scale>
        <p:origin x="-148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Jordan" userId="10033fffae7518b7" providerId="None" clId="Web-{46963511-A25E-441D-81C8-BE67FF002259}"/>
    <pc:docChg chg="modSld">
      <pc:chgData name="Lisa Jordan" userId="10033fffae7518b7" providerId="None" clId="Web-{46963511-A25E-441D-81C8-BE67FF002259}" dt="2020-09-24T13:49:20.568" v="70" actId="20577"/>
      <pc:docMkLst>
        <pc:docMk/>
      </pc:docMkLst>
      <pc:sldChg chg="modSp">
        <pc:chgData name="Lisa Jordan" userId="10033fffae7518b7" providerId="None" clId="Web-{46963511-A25E-441D-81C8-BE67FF002259}" dt="2020-09-24T13:49:20.568" v="69" actId="20577"/>
        <pc:sldMkLst>
          <pc:docMk/>
          <pc:sldMk cId="23075448" sldId="259"/>
        </pc:sldMkLst>
        <pc:spChg chg="mod">
          <ac:chgData name="Lisa Jordan" userId="10033fffae7518b7" providerId="None" clId="Web-{46963511-A25E-441D-81C8-BE67FF002259}" dt="2020-09-24T13:49:20.568" v="69" actId="20577"/>
          <ac:spMkLst>
            <pc:docMk/>
            <pc:sldMk cId="23075448" sldId="259"/>
            <ac:spMk id="88" creationId="{7ABF5C61-2F67-47D2-838C-DD8547C19ECC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9-10T14:34:52.972" idx="1">
    <p:pos x="7680" y="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BE721-5505-4E04-A1EC-7D0B5FB7052E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78B9C-A7F7-4A71-9C8F-D35CB818A0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854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9038" y="1252538"/>
            <a:ext cx="4510087" cy="3381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478B9C-A7F7-4A71-9C8F-D35CB818A0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966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942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388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10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416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31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3011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44234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35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373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81566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37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09736-32AE-44FB-9B1C-D98299C1EF67}" type="datetimeFigureOut">
              <a:rPr lang="en-GB" smtClean="0"/>
              <a:t>25/09/2020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6DDC9-AB4C-4B5C-8282-31070CEAA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6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4" r:id="rId1"/>
    <p:sldLayoutId id="2147484305" r:id="rId2"/>
    <p:sldLayoutId id="2147484306" r:id="rId3"/>
    <p:sldLayoutId id="2147484307" r:id="rId4"/>
    <p:sldLayoutId id="2147484308" r:id="rId5"/>
    <p:sldLayoutId id="2147484309" r:id="rId6"/>
    <p:sldLayoutId id="2147484310" r:id="rId7"/>
    <p:sldLayoutId id="2147484311" r:id="rId8"/>
    <p:sldLayoutId id="2147484312" r:id="rId9"/>
    <p:sldLayoutId id="2147484313" r:id="rId10"/>
    <p:sldLayoutId id="21474843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hyperlink" Target="mailto:walthamforest@vaccinationuk.co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cid:image001.png@01D686A3.CBDB0C90" TargetMode="External"/><Relationship Id="rId9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Vert">
          <a:fgClr>
            <a:schemeClr val="accent3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25350D7-3837-42F8-B1BC-6DB55081D34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67163" y="1458913"/>
            <a:ext cx="5176837" cy="1257300"/>
          </a:xfrm>
          <a:pattFill prst="pct5">
            <a:fgClr>
              <a:schemeClr val="accent6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68580" tIns="34290" rIns="68580" bIns="34290" rtlCol="0" anchor="ctr">
            <a:normAutofit fontScale="90000"/>
          </a:bodyPr>
          <a:lstStyle/>
          <a:p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r>
              <a:rPr lang="en-US" sz="825" b="1" dirty="0"/>
              <a:t/>
            </a:r>
            <a:br>
              <a:rPr lang="en-US" sz="825" b="1" dirty="0"/>
            </a:br>
            <a:endParaRPr lang="en-US" sz="825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8A7B304-8AA9-4CBD-9AAB-C7D0B20AA2CC}"/>
              </a:ext>
            </a:extLst>
          </p:cNvPr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684" y="184954"/>
            <a:ext cx="1406920" cy="949721"/>
          </a:xfrm>
          <a:prstGeom prst="rect">
            <a:avLst/>
          </a:prstGeom>
          <a:noFill/>
        </p:spPr>
      </p:pic>
      <p:pic>
        <p:nvPicPr>
          <p:cNvPr id="7" name="Picture 6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DED31352-1C9A-4638-B4BA-5F17EE9FB6E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39" r="4" b="10"/>
          <a:stretch/>
        </p:blipFill>
        <p:spPr>
          <a:xfrm>
            <a:off x="316684" y="2485747"/>
            <a:ext cx="1888738" cy="1599742"/>
          </a:xfrm>
          <a:prstGeom prst="rect">
            <a:avLst/>
          </a:prstGeom>
        </p:spPr>
      </p:pic>
      <p:pic>
        <p:nvPicPr>
          <p:cNvPr id="12" name="Picture 11" descr="A drawing of a person&#10;&#10;Description automatically generated">
            <a:extLst>
              <a:ext uri="{FF2B5EF4-FFF2-40B4-BE49-F238E27FC236}">
                <a16:creationId xmlns:a16="http://schemas.microsoft.com/office/drawing/2014/main" xmlns="" id="{C8EF1E80-94CF-4193-BDE1-561BF01D9CE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" b="3"/>
          <a:stretch/>
        </p:blipFill>
        <p:spPr>
          <a:xfrm>
            <a:off x="316684" y="5509891"/>
            <a:ext cx="3613603" cy="1263143"/>
          </a:xfrm>
          <a:prstGeom prst="rect">
            <a:avLst/>
          </a:prstGeom>
          <a:effectLst/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DBE1738D-F891-4F43-9ED1-50CC44201501}"/>
              </a:ext>
            </a:extLst>
          </p:cNvPr>
          <p:cNvSpPr txBox="1"/>
          <p:nvPr/>
        </p:nvSpPr>
        <p:spPr>
          <a:xfrm>
            <a:off x="2492242" y="1134675"/>
            <a:ext cx="6247051" cy="43752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rmAutofit/>
          </a:bodyPr>
          <a:lstStyle/>
          <a:p>
            <a:pPr defTabSz="685800">
              <a:lnSpc>
                <a:spcPct val="90000"/>
              </a:lnSpc>
              <a:spcAft>
                <a:spcPts val="450"/>
              </a:spcAft>
            </a:pPr>
            <a:r>
              <a:rPr lang="en-US" sz="1600" b="1" dirty="0">
                <a:solidFill>
                  <a:srgbClr val="000000"/>
                </a:solidFill>
              </a:rPr>
              <a:t>Waltham Forest School </a:t>
            </a:r>
            <a:r>
              <a:rPr lang="en-US" sz="1600" b="1" dirty="0" err="1">
                <a:solidFill>
                  <a:srgbClr val="000000"/>
                </a:solidFill>
              </a:rPr>
              <a:t>Immunisations</a:t>
            </a:r>
            <a:r>
              <a:rPr lang="en-US" sz="1600" b="1" dirty="0">
                <a:solidFill>
                  <a:srgbClr val="000000"/>
                </a:solidFill>
              </a:rPr>
              <a:t/>
            </a:r>
            <a:br>
              <a:rPr lang="en-US" sz="1600" b="1" dirty="0">
                <a:solidFill>
                  <a:srgbClr val="000000"/>
                </a:solidFill>
              </a:rPr>
            </a:br>
            <a:r>
              <a:rPr lang="en-US" sz="1600" b="1" dirty="0">
                <a:solidFill>
                  <a:srgbClr val="000000"/>
                </a:solidFill>
              </a:rPr>
              <a:t>Did we miss your child at school ?</a:t>
            </a:r>
          </a:p>
          <a:p>
            <a:pPr defTabSz="685800">
              <a:lnSpc>
                <a:spcPct val="90000"/>
              </a:lnSpc>
              <a:spcAft>
                <a:spcPts val="450"/>
              </a:spcAft>
            </a:pPr>
            <a:r>
              <a:rPr lang="en-US" sz="1600" b="1" dirty="0">
                <a:solidFill>
                  <a:srgbClr val="000000"/>
                </a:solidFill>
              </a:rPr>
              <a:t>We run clinics in </a:t>
            </a:r>
            <a:br>
              <a:rPr lang="en-US" sz="1600" b="1" dirty="0">
                <a:solidFill>
                  <a:srgbClr val="000000"/>
                </a:solidFill>
              </a:rPr>
            </a:br>
            <a:r>
              <a:rPr lang="en-US" sz="1600" b="1" dirty="0">
                <a:solidFill>
                  <a:srgbClr val="000000"/>
                </a:solidFill>
              </a:rPr>
              <a:t>Chingford – Leytonstone – Leyton – </a:t>
            </a:r>
            <a:r>
              <a:rPr lang="en-US" sz="1600" b="1" dirty="0" err="1">
                <a:solidFill>
                  <a:srgbClr val="000000"/>
                </a:solidFill>
              </a:rPr>
              <a:t>Walthamstow</a:t>
            </a:r>
            <a:r>
              <a:rPr lang="en-US" sz="1400" b="1" dirty="0">
                <a:solidFill>
                  <a:srgbClr val="000000"/>
                </a:solidFill>
              </a:rPr>
              <a:t/>
            </a:r>
            <a:br>
              <a:rPr lang="en-US" sz="1400" b="1" dirty="0">
                <a:solidFill>
                  <a:srgbClr val="000000"/>
                </a:solidFill>
              </a:rPr>
            </a:br>
            <a:r>
              <a:rPr lang="en-US" sz="1400" b="1" dirty="0">
                <a:solidFill>
                  <a:srgbClr val="000000"/>
                </a:solidFill>
              </a:rPr>
              <a:t/>
            </a:r>
            <a:br>
              <a:rPr lang="en-US" sz="1400" b="1" dirty="0">
                <a:solidFill>
                  <a:srgbClr val="000000"/>
                </a:solidFill>
              </a:rPr>
            </a:br>
            <a:r>
              <a:rPr lang="en-US" sz="1600" b="1" dirty="0">
                <a:solidFill>
                  <a:srgbClr val="000000"/>
                </a:solidFill>
              </a:rPr>
              <a:t>Please contact us if you need an appointment </a:t>
            </a:r>
          </a:p>
          <a:p>
            <a:pPr defTabSz="685800">
              <a:lnSpc>
                <a:spcPct val="90000"/>
              </a:lnSpc>
              <a:spcAft>
                <a:spcPts val="450"/>
              </a:spcAft>
            </a:pPr>
            <a:r>
              <a:rPr lang="en-US" sz="1600" b="1" dirty="0">
                <a:solidFill>
                  <a:srgbClr val="000000"/>
                </a:solidFill>
              </a:rPr>
              <a:t>or any further information</a:t>
            </a:r>
            <a:br>
              <a:rPr lang="en-US" sz="1600" b="1" dirty="0">
                <a:solidFill>
                  <a:srgbClr val="000000"/>
                </a:solidFill>
              </a:rPr>
            </a:br>
            <a:r>
              <a:rPr lang="en-US" sz="1600" b="1" dirty="0">
                <a:solidFill>
                  <a:srgbClr val="000000"/>
                </a:solidFill>
              </a:rPr>
              <a:t>Telephone: 0208 0174 291</a:t>
            </a:r>
            <a:r>
              <a:rPr lang="en-US" sz="1400" b="1" dirty="0">
                <a:solidFill>
                  <a:srgbClr val="000000"/>
                </a:solidFill>
              </a:rPr>
              <a:t/>
            </a:r>
            <a:br>
              <a:rPr lang="en-US" sz="1400" b="1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600" dirty="0">
                <a:solidFill>
                  <a:srgbClr val="000000"/>
                </a:solidFill>
              </a:rPr>
              <a:t>Email: </a:t>
            </a:r>
            <a:r>
              <a:rPr 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walthamforest@vaccinationuk.co.uk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350" dirty="0">
                <a:solidFill>
                  <a:srgbClr val="000000"/>
                </a:solidFill>
              </a:rPr>
              <a:t/>
            </a:r>
            <a:br>
              <a:rPr lang="en-US" sz="1350" dirty="0">
                <a:solidFill>
                  <a:srgbClr val="000000"/>
                </a:solidFill>
              </a:rPr>
            </a:br>
            <a:endParaRPr lang="en-US" sz="1350" dirty="0">
              <a:solidFill>
                <a:srgbClr val="000000"/>
              </a:solidFill>
            </a:endParaRPr>
          </a:p>
          <a:p>
            <a:pPr defTabSz="685800">
              <a:lnSpc>
                <a:spcPct val="90000"/>
              </a:lnSpc>
              <a:spcAft>
                <a:spcPts val="450"/>
              </a:spcAft>
            </a:pPr>
            <a:endParaRPr lang="en-US" sz="1350" b="1" dirty="0">
              <a:solidFill>
                <a:srgbClr val="000000"/>
              </a:solidFill>
            </a:endParaRPr>
          </a:p>
          <a:p>
            <a:pPr defTabSz="685800">
              <a:lnSpc>
                <a:spcPct val="90000"/>
              </a:lnSpc>
              <a:spcAft>
                <a:spcPts val="450"/>
              </a:spcAft>
            </a:pPr>
            <a:r>
              <a:rPr lang="en-US" sz="2000" b="1" dirty="0">
                <a:solidFill>
                  <a:srgbClr val="000000"/>
                </a:solidFill>
              </a:rPr>
              <a:t>We are here to help you!</a:t>
            </a:r>
          </a:p>
          <a:p>
            <a:pPr defTabSz="685800">
              <a:lnSpc>
                <a:spcPct val="90000"/>
              </a:lnSpc>
              <a:spcAft>
                <a:spcPts val="450"/>
              </a:spcAft>
            </a:pPr>
            <a:r>
              <a:rPr lang="en-US" sz="1350" b="1" dirty="0">
                <a:solidFill>
                  <a:srgbClr val="000000"/>
                </a:solidFill>
              </a:rPr>
              <a:t/>
            </a:r>
            <a:br>
              <a:rPr lang="en-US" sz="1350" b="1" dirty="0">
                <a:solidFill>
                  <a:srgbClr val="000000"/>
                </a:solidFill>
              </a:rPr>
            </a:br>
            <a:r>
              <a:rPr lang="en-US" sz="1350" b="1" dirty="0"/>
              <a:t/>
            </a:r>
            <a:br>
              <a:rPr lang="en-US" sz="1350" b="1" dirty="0"/>
            </a:br>
            <a:endParaRPr lang="en-US" sz="135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7ABF5C61-2F67-47D2-838C-DD8547C19ECC}"/>
              </a:ext>
            </a:extLst>
          </p:cNvPr>
          <p:cNvSpPr txBox="1"/>
          <p:nvPr/>
        </p:nvSpPr>
        <p:spPr>
          <a:xfrm>
            <a:off x="6290717" y="2606044"/>
            <a:ext cx="2536599" cy="4147289"/>
          </a:xfrm>
          <a:prstGeom prst="rect">
            <a:avLst/>
          </a:prstGeom>
          <a:pattFill prst="dkVert">
            <a:fgClr>
              <a:schemeClr val="accent3">
                <a:lumMod val="20000"/>
                <a:lumOff val="80000"/>
              </a:schemeClr>
            </a:fgClr>
            <a:bgClr>
              <a:schemeClr val="bg1"/>
            </a:bgClr>
          </a:pattFill>
          <a:effectLst/>
        </p:spPr>
        <p:txBody>
          <a:bodyPr wrap="square" lIns="91440" tIns="45720" rIns="91440" bIns="45720" anchor="ctr" anchorCtr="1">
            <a:spAutoFit/>
          </a:bodyPr>
          <a:lstStyle/>
          <a:p>
            <a:pPr>
              <a:spcAft>
                <a:spcPts val="450"/>
              </a:spcAft>
            </a:pPr>
            <a:endParaRPr lang="en-US" sz="1350" b="1" dirty="0"/>
          </a:p>
          <a:p>
            <a:pPr>
              <a:spcAft>
                <a:spcPts val="450"/>
              </a:spcAft>
            </a:pPr>
            <a:endParaRPr lang="en-US" sz="1350" b="1" dirty="0"/>
          </a:p>
          <a:p>
            <a:pPr>
              <a:spcAft>
                <a:spcPts val="450"/>
              </a:spcAft>
            </a:pPr>
            <a:r>
              <a:rPr lang="en-US" sz="1600" b="1" dirty="0"/>
              <a:t>DTP- Diphtheria / Tetanus/ Polio. </a:t>
            </a:r>
            <a:br>
              <a:rPr lang="en-US" sz="1600" b="1" dirty="0"/>
            </a:br>
            <a:r>
              <a:rPr lang="en-US" sz="1600" b="1" dirty="0"/>
              <a:t>M</a:t>
            </a:r>
            <a:r>
              <a:rPr lang="en-US" sz="1600" b="1" dirty="0">
                <a:solidFill>
                  <a:srgbClr val="000000"/>
                </a:solidFill>
              </a:rPr>
              <a:t>eningitis ACWY. </a:t>
            </a:r>
            <a:endParaRPr lang="en-GB" sz="1600" dirty="0">
              <a:solidFill>
                <a:srgbClr val="000000"/>
              </a:solidFill>
            </a:endParaRPr>
          </a:p>
          <a:p>
            <a:pPr>
              <a:spcAft>
                <a:spcPts val="450"/>
              </a:spcAft>
            </a:pPr>
            <a:r>
              <a:rPr lang="en-US" sz="1600" b="1" dirty="0">
                <a:solidFill>
                  <a:srgbClr val="000000"/>
                </a:solidFill>
              </a:rPr>
              <a:t>Available to all year 9 students</a:t>
            </a:r>
            <a:br>
              <a:rPr lang="en-US" sz="1600" b="1" dirty="0">
                <a:solidFill>
                  <a:srgbClr val="000000"/>
                </a:solidFill>
              </a:rPr>
            </a:br>
            <a:r>
              <a:rPr lang="en-US" sz="1600" b="1" dirty="0">
                <a:solidFill>
                  <a:srgbClr val="000000"/>
                </a:solidFill>
              </a:rPr>
              <a:t/>
            </a:r>
            <a:br>
              <a:rPr lang="en-US" sz="1600" b="1" dirty="0">
                <a:solidFill>
                  <a:srgbClr val="000000"/>
                </a:solidFill>
              </a:rPr>
            </a:br>
            <a:r>
              <a:rPr lang="en-US" sz="1600" b="1" dirty="0">
                <a:solidFill>
                  <a:srgbClr val="000000"/>
                </a:solidFill>
              </a:rPr>
              <a:t>HPV (Human Papilloma Virus)  Available to all year 8 students</a:t>
            </a:r>
            <a:br>
              <a:rPr lang="en-US" sz="1600" b="1" dirty="0">
                <a:solidFill>
                  <a:srgbClr val="000000"/>
                </a:solidFill>
              </a:rPr>
            </a:br>
            <a:r>
              <a:rPr lang="en-US" sz="1600" b="1" dirty="0">
                <a:solidFill>
                  <a:srgbClr val="000000"/>
                </a:solidFill>
              </a:rPr>
              <a:t/>
            </a:r>
            <a:br>
              <a:rPr lang="en-US" sz="1600" b="1" dirty="0">
                <a:solidFill>
                  <a:srgbClr val="000000"/>
                </a:solidFill>
              </a:rPr>
            </a:br>
            <a:r>
              <a:rPr lang="en-US" sz="1600" b="1" dirty="0">
                <a:solidFill>
                  <a:srgbClr val="000000"/>
                </a:solidFill>
              </a:rPr>
              <a:t>Influenza Flu  – From Age 4 up </a:t>
            </a:r>
            <a:r>
              <a:rPr lang="en-US" sz="1600" b="1">
                <a:solidFill>
                  <a:srgbClr val="000000"/>
                </a:solidFill>
              </a:rPr>
              <a:t>to and including  school year group 7</a:t>
            </a:r>
            <a:r>
              <a:rPr lang="en-US" sz="1600" b="1" dirty="0">
                <a:solidFill>
                  <a:srgbClr val="000000"/>
                </a:solidFill>
              </a:rPr>
              <a:t/>
            </a:r>
            <a:br>
              <a:rPr lang="en-US" sz="1600" b="1" dirty="0">
                <a:solidFill>
                  <a:srgbClr val="000000"/>
                </a:solidFill>
              </a:rPr>
            </a:br>
            <a:endParaRPr lang="en-GB" sz="1600">
              <a:cs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06A7A947-B2A6-4E6D-A624-8F0B9F44E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316" y="184953"/>
            <a:ext cx="1143000" cy="949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75448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185448470A4840967E9D25D6A28BB6" ma:contentTypeVersion="11" ma:contentTypeDescription="Create a new document." ma:contentTypeScope="" ma:versionID="a27e6015b76f963f4d57f8f31299981e">
  <xsd:schema xmlns:xsd="http://www.w3.org/2001/XMLSchema" xmlns:xs="http://www.w3.org/2001/XMLSchema" xmlns:p="http://schemas.microsoft.com/office/2006/metadata/properties" xmlns:ns3="3fff074f-c65b-4f5c-b44d-b9dafb7ba529" xmlns:ns4="70bd45d4-dcba-4756-a38e-cc0ee3d7f827" targetNamespace="http://schemas.microsoft.com/office/2006/metadata/properties" ma:root="true" ma:fieldsID="cc50601aef1705536e2b92d16483486d" ns3:_="" ns4:_="">
    <xsd:import namespace="3fff074f-c65b-4f5c-b44d-b9dafb7ba529"/>
    <xsd:import namespace="70bd45d4-dcba-4756-a38e-cc0ee3d7f82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ff074f-c65b-4f5c-b44d-b9dafb7ba52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bd45d4-dcba-4756-a38e-cc0ee3d7f8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9CC97D-582B-4A60-B721-23062DB5DB89}">
  <ds:schemaRefs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70bd45d4-dcba-4756-a38e-cc0ee3d7f827"/>
    <ds:schemaRef ds:uri="http://schemas.microsoft.com/office/2006/metadata/properties"/>
    <ds:schemaRef ds:uri="http://purl.org/dc/dcmitype/"/>
    <ds:schemaRef ds:uri="http://schemas.microsoft.com/office/infopath/2007/PartnerControls"/>
    <ds:schemaRef ds:uri="3fff074f-c65b-4f5c-b44d-b9dafb7ba52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134557A-6661-4D03-B98F-8011382348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931953-99A9-43A3-9118-D635A587AB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ff074f-c65b-4f5c-b44d-b9dafb7ba529"/>
    <ds:schemaRef ds:uri="70bd45d4-dcba-4756-a38e-cc0ee3d7f8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1102</TotalTime>
  <Words>12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</dc:title>
  <dc:creator>WalthamForest</dc:creator>
  <cp:lastModifiedBy>Build</cp:lastModifiedBy>
  <cp:revision>35</cp:revision>
  <cp:lastPrinted>2020-09-10T14:47:53Z</cp:lastPrinted>
  <dcterms:created xsi:type="dcterms:W3CDTF">2020-09-10T14:18:55Z</dcterms:created>
  <dcterms:modified xsi:type="dcterms:W3CDTF">2020-09-25T10:47:04Z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0x01010076185448470A4840967E9D25D6A28BB6</vt:lpwstr>
  </property>
</Properties>
</file>